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7" r:id="rId2"/>
    <p:sldId id="260" r:id="rId3"/>
    <p:sldId id="272" r:id="rId4"/>
    <p:sldId id="287" r:id="rId5"/>
    <p:sldId id="295" r:id="rId6"/>
    <p:sldId id="259" r:id="rId7"/>
    <p:sldId id="261" r:id="rId8"/>
    <p:sldId id="266" r:id="rId9"/>
    <p:sldId id="289" r:id="rId10"/>
    <p:sldId id="297" r:id="rId11"/>
    <p:sldId id="267" r:id="rId12"/>
    <p:sldId id="285" r:id="rId13"/>
    <p:sldId id="268" r:id="rId14"/>
    <p:sldId id="296" r:id="rId15"/>
    <p:sldId id="275" r:id="rId16"/>
    <p:sldId id="283" r:id="rId17"/>
    <p:sldId id="284" r:id="rId18"/>
    <p:sldId id="298" r:id="rId19"/>
    <p:sldId id="269" r:id="rId20"/>
    <p:sldId id="270" r:id="rId21"/>
    <p:sldId id="292" r:id="rId22"/>
    <p:sldId id="291" r:id="rId23"/>
    <p:sldId id="293" r:id="rId24"/>
    <p:sldId id="294" r:id="rId25"/>
    <p:sldId id="299" r:id="rId26"/>
    <p:sldId id="271" r:id="rId27"/>
    <p:sldId id="288" r:id="rId28"/>
    <p:sldId id="282" r:id="rId29"/>
    <p:sldId id="290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5" autoAdjust="0"/>
    <p:restoredTop sz="86410"/>
  </p:normalViewPr>
  <p:slideViewPr>
    <p:cSldViewPr snapToGrid="0">
      <p:cViewPr>
        <p:scale>
          <a:sx n="125" d="100"/>
          <a:sy n="125" d="100"/>
        </p:scale>
        <p:origin x="65" y="154"/>
      </p:cViewPr>
      <p:guideLst/>
    </p:cSldViewPr>
  </p:slideViewPr>
  <p:outlineViewPr>
    <p:cViewPr>
      <p:scale>
        <a:sx n="33" d="100"/>
        <a:sy n="33" d="100"/>
      </p:scale>
      <p:origin x="0" y="-110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32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825638-8DBF-B2A5-F409-7D422CA45C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9DD5C7-6497-A4A0-AC8E-2038828A73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97D77-C276-422E-870D-753A6E11EE7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DFE66-1CB6-F5C0-332D-896A55D80F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20989-365B-1BCC-2983-3F879942B4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10F0F-AD03-46F9-A2C3-77478A9CF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162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B44D03-E394-4A98-ACDD-ACEFB0CE05BC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8C38D-3166-4ACF-A2D7-F6395D704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9016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420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252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296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123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10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9CDFE-CE25-E2A6-1BD6-C63AD6563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8D7AB-6CE5-9AD6-E0AC-8F199CD59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A2565-FC30-C924-DFEB-07FBEA4C1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6A0E-8DBA-417C-A5AC-46E9B3A05014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2D0A5-3B61-A4AF-5557-A7E3BD730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C99BE-83F1-CD9E-2BF7-C773EEDA5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52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8AE-06ED-A6BA-B5FF-75F9D9976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A64D0F-1B08-8E58-58AF-740E5E0C5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9BAFC-C58E-6236-9E98-640C653EA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7DD2B-510D-43FA-A35C-3883D7F62DCE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FC2FC-E53D-3526-495F-490751B65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988A5-ED44-F51B-F278-A9F3FB8E8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3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2EDCD-2DDF-8BAB-61FA-FEF12B2733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2D70F-83B4-9CD3-0A05-60AFA4B31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48EE3-FBE7-25B9-02BA-B7DD77D9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EEF0F-B730-449C-9949-F087C82282E0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1EA40-95A6-E8CD-61D1-9DAE0805A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415C7-9588-FF54-7F30-09473A8C3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13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317CE-1FCC-585C-D217-1D6E258A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61918-11AE-C65E-5B28-6498C7324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466A4-4422-29D5-21A1-A085FDA86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A0D5B-B49A-4359-AF77-422F0A4C5072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4820D-7A62-32DF-BDBF-A073A4B36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7BBF1-1083-405A-6519-3A594A136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80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D37F-82B0-ED9D-D265-7DD16324C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6D816-153B-0766-F9A2-2793B2E16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63B20-9403-6B7A-3854-6A4BF3449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AF8B0-C07A-442F-B9AB-74A76BF9EF13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974AE-794C-EB28-0612-312BF9EF8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22DA8-7B3D-7630-4F26-A0BC6821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53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501DE-AFFC-3E90-AB60-942A48E5A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0210B-6DC9-A1CE-DB87-1D3DFDE21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A3823-3A66-649E-F5C1-7214FB6A3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B5BC1-F806-E940-5395-F37C5B1A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1C4DE-9647-4D14-9F9E-B2C3FBDD845F}" type="datetime1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4B698-05F4-5B23-2AE8-EFC77C879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BBD80-18F7-AF82-FB88-186BCFA9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5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BC50-7125-D9B1-D1E8-9B5F7747E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45455-3BA0-D6D4-B85A-CFA0581CA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DF7BBE-62A2-7A12-D536-021D140DF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B907B-BAE8-9EE5-291A-6C5961DA2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D28E9F-9AF2-38C6-0239-20F4B8EEE4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0B5E3F-1F2C-FD9B-F7A4-721FC2FD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10B59-73DC-4895-8AD4-4D60B5B74B25}" type="datetime1">
              <a:rPr lang="en-US" smtClean="0"/>
              <a:t>9/20/2023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40F87D-266E-B99E-A48B-9BC248908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D1031-4DA3-0CFB-02F9-FB5660C0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14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3D6C-9CAF-80FA-13D1-900003C8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3E4D4D-1703-56DF-5BF5-FF6198C4F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E9C76-BC9F-4722-A9F0-CAC248BCB705}" type="datetime1">
              <a:rPr lang="en-US" smtClean="0"/>
              <a:t>9/20/2023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A6431-A0F9-6DE5-2781-E5685E97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E1FFF0-CF2F-DE4D-8EA4-681B8322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50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206B96-5A5A-D9E0-963A-D3ACE561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5AECB-7686-4D66-A51F-68C92395707E}" type="datetime1">
              <a:rPr lang="en-US" smtClean="0"/>
              <a:t>9/20/2023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6AF0CC-8059-65EE-3404-B1900F323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17658-62EE-0CD3-B5D2-4BFAB9F5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74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3DF8-20E7-C774-D242-9F146A9EA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4B4D4-AA4B-1E88-4C72-AAB598DD1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D7431-BB87-E839-D99F-8AD1F0961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4C244-5414-D92A-9CDC-5BC7B1823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811BF-83AC-42E6-9B34-4128EA4D9FF3}" type="datetime1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34551-1079-604C-A834-9386E1933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D7BFC-764C-82F5-2523-B65B7F1C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82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1149-6125-CE70-9CA8-1890632A4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155F3D-083A-412B-B3B2-4AE3DC8784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2DFF77-114A-0EBF-03BC-D87B16732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1109C-7A8A-1590-867A-80B31D329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E178A-6C9E-4D91-A5B4-A28EB56D061C}" type="datetime1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D2B928-12C6-7686-D099-8F82F14F1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1ABAC-8E6B-9B52-1431-E253A0B61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4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F6ACEB-7656-30E3-FB0A-7C9B78DBD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FA919-D30B-7AC7-C27B-9F158B2DA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D21BF-19AE-2257-1E65-B18F881C8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FFE22-ACE8-4FFB-B74D-C9773589AEC8}" type="datetime1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B7646-F588-1DA2-567E-AE2133F85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Ken Herring 2023-09-20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1E656-9EE2-5747-B484-1993975AB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F7DA3-E473-47C0-AFDA-5326CFEE9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2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herri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www.linkedin.com/in/ken-herring-b55b5287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narSource/sonar-plugin-api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nherring/pug-rule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verside-Software/sonar-openedg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8F56-E316-55DF-6CE7-997FB44D7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017" y="1001737"/>
            <a:ext cx="6501704" cy="177483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Custom Sonar Rules and Measures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BEEDD8-E924-4282-0E45-B84FB24DB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600" y="3807238"/>
            <a:ext cx="5416096" cy="1065986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Open Sans" panose="020F0502020204030204" pitchFamily="34" charset="0"/>
              </a:rPr>
              <a:t>Let’s discuss how we’ve created more than 40 sonar rules to help us enforce code quality and leverage a “shift-left” mentality to engineering.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872005-2755-15A1-8ADE-E4A52FF1754A}"/>
              </a:ext>
            </a:extLst>
          </p:cNvPr>
          <p:cNvSpPr txBox="1"/>
          <p:nvPr/>
        </p:nvSpPr>
        <p:spPr>
          <a:xfrm>
            <a:off x="7544355" y="4666165"/>
            <a:ext cx="3817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Presented By: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Ken Herring, 2023-09-20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8E51EC-F437-AF9D-5EC8-388BCD8086AC}"/>
              </a:ext>
            </a:extLst>
          </p:cNvPr>
          <p:cNvSpPr txBox="1"/>
          <p:nvPr/>
        </p:nvSpPr>
        <p:spPr>
          <a:xfrm>
            <a:off x="2234486" y="5903890"/>
            <a:ext cx="78744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GitHub: @kenherring -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https://github.com/kenherring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LinkedIn: </a:t>
            </a: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https://www.linkedin.com/in/ken-herring-b55b5287/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Email: kennethherring@gmail.com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3DA74ED-A3F7-CC5A-4485-F0B9295DAFC1}"/>
              </a:ext>
            </a:extLst>
          </p:cNvPr>
          <p:cNvSpPr>
            <a:spLocks/>
          </p:cNvSpPr>
          <p:nvPr/>
        </p:nvSpPr>
        <p:spPr>
          <a:xfrm>
            <a:off x="7357745" y="327618"/>
            <a:ext cx="4191009" cy="4163952"/>
          </a:xfrm>
          <a:prstGeom prst="ellipse">
            <a:avLst/>
          </a:prstGeom>
          <a:blipFill dpi="0" rotWithShape="1">
            <a:blip r:embed="rId5"/>
            <a:srcRect/>
            <a:stretch>
              <a:fillRect t="-6000" b="-39000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T" dirty="0"/>
          </a:p>
        </p:txBody>
      </p:sp>
    </p:spTree>
    <p:extLst>
      <p:ext uri="{BB962C8B-B14F-4D97-AF65-F5344CB8AC3E}">
        <p14:creationId xmlns:p14="http://schemas.microsoft.com/office/powerpoint/2010/main" val="2492740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56" y="2216332"/>
            <a:ext cx="10515600" cy="205957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Proven Use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08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Rules We’ve Created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40+, so far…</a:t>
            </a:r>
          </a:p>
          <a:p>
            <a:r>
              <a:rPr lang="en-US" dirty="0">
                <a:solidFill>
                  <a:schemeClr val="bg1"/>
                </a:solidFill>
              </a:rPr>
              <a:t>A few examples: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Detect Unencrypted Secrets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Hardcoded References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Emails; Paths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Various PIFI/PII rules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Encryption; logging; masking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Company Name Change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Do Not Delete Cache Objects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EFD65-DEDA-D925-6228-7703EC526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3F6F7-068A-F270-8AAF-60B163ABE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5825B5-70A0-76BF-8032-745F0474A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065" y="741904"/>
            <a:ext cx="5419670" cy="537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873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Rules We’ve Created - Themes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08501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Security/Vulnerabilities</a:t>
            </a:r>
          </a:p>
          <a:p>
            <a:r>
              <a:rPr lang="en-US" dirty="0">
                <a:solidFill>
                  <a:schemeClr val="bg1"/>
                </a:solidFill>
              </a:rPr>
              <a:t>Data Protection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PII / PIFI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Data Transfer</a:t>
            </a:r>
          </a:p>
          <a:p>
            <a:r>
              <a:rPr lang="en-US" dirty="0">
                <a:solidFill>
                  <a:schemeClr val="bg1"/>
                </a:solidFill>
              </a:rPr>
              <a:t>Code Style</a:t>
            </a:r>
          </a:p>
          <a:p>
            <a:r>
              <a:rPr lang="en-US" dirty="0">
                <a:solidFill>
                  <a:schemeClr val="bg1"/>
                </a:solidFill>
              </a:rPr>
              <a:t>Coding Standards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STOP or YIELD?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Severity level is important!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EFD65-DEDA-D925-6228-7703EC526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3F6F7-068A-F270-8AAF-60B163ABE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12</a:t>
            </a:fld>
            <a:endParaRPr lang="en-US"/>
          </a:p>
        </p:txBody>
      </p:sp>
      <p:pic>
        <p:nvPicPr>
          <p:cNvPr id="1026" name="Picture 2" descr="Free Stop Sign Stock Photo">
            <a:extLst>
              <a:ext uri="{FF2B5EF4-FFF2-40B4-BE49-F238E27FC236}">
                <a16:creationId xmlns:a16="http://schemas.microsoft.com/office/drawing/2014/main" id="{9B423D59-7755-849B-E0EB-1E0680993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030" y="1519467"/>
            <a:ext cx="3672399" cy="4590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132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Leveraging Data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Metadata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XREF, but there’s more.</a:t>
            </a:r>
          </a:p>
          <a:p>
            <a:r>
              <a:rPr lang="en-US" dirty="0">
                <a:solidFill>
                  <a:schemeClr val="bg1"/>
                </a:solidFill>
              </a:rPr>
              <a:t>Project Decisions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Scope, timing</a:t>
            </a:r>
          </a:p>
          <a:p>
            <a:r>
              <a:rPr lang="en-US" dirty="0">
                <a:solidFill>
                  <a:schemeClr val="bg1"/>
                </a:solidFill>
              </a:rPr>
              <a:t>Answer questions from Project Managers</a:t>
            </a:r>
          </a:p>
          <a:p>
            <a:r>
              <a:rPr lang="en-US" dirty="0">
                <a:solidFill>
                  <a:schemeClr val="bg1"/>
                </a:solidFill>
              </a:rPr>
              <a:t>Data flows both ways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Sonar -&gt; Decisions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Questions -&gt; Sonar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96646-2202-4DE2-A273-CC6973B0E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BE58F-440B-A182-823C-7C72730DF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9EE02F-2E97-1DB1-104F-4EC8968B7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221" y="1068683"/>
            <a:ext cx="5096746" cy="472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36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56" y="2216332"/>
            <a:ext cx="10515600" cy="205957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Measures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747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Measures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2103" y="1906432"/>
            <a:ext cx="4449517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Measures provide the ability to see which way the ship is sailing</a:t>
            </a:r>
          </a:p>
          <a:p>
            <a:r>
              <a:rPr lang="en-US" dirty="0">
                <a:solidFill>
                  <a:schemeClr val="bg1"/>
                </a:solidFill>
              </a:rPr>
              <a:t>Provided Measures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Coverage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Line Counts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Duplications</a:t>
            </a:r>
          </a:p>
          <a:p>
            <a:r>
              <a:rPr lang="en-US" dirty="0">
                <a:solidFill>
                  <a:schemeClr val="bg1"/>
                </a:solidFill>
              </a:rPr>
              <a:t>Custom Measures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Imagination is the limit...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A278D2-6FC8-2688-F7A8-F88FEC99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C1C3B-2372-99F8-F083-B34AADEA8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99D79C-461F-DABE-D83B-1A1CD09FA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128" y="1015784"/>
            <a:ext cx="6358535" cy="482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2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041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Custom Measures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Story time...</a:t>
            </a:r>
          </a:p>
          <a:p>
            <a:r>
              <a:rPr lang="en-US" dirty="0">
                <a:solidFill>
                  <a:schemeClr val="bg1"/>
                </a:solidFill>
              </a:rPr>
              <a:t>CODEOWNERS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GitHub feature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Break down a </a:t>
            </a:r>
            <a:r>
              <a:rPr lang="en-US" dirty="0" err="1">
                <a:solidFill>
                  <a:schemeClr val="bg1"/>
                </a:solidFill>
              </a:rPr>
              <a:t>monorepo</a:t>
            </a:r>
            <a:r>
              <a:rPr lang="en-US" dirty="0">
                <a:solidFill>
                  <a:schemeClr val="bg1"/>
                </a:solidFill>
              </a:rPr>
              <a:t> to understand functionality and ownership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What’s the status of the project? Check the SonarQube measures!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A278D2-6FC8-2688-F7A8-F88FEC99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C1C3B-2372-99F8-F083-B34AADEA8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16</a:t>
            </a:fld>
            <a:endParaRPr lang="en-US"/>
          </a:p>
        </p:txBody>
      </p:sp>
      <p:pic>
        <p:nvPicPr>
          <p:cNvPr id="2050" name="Picture 2" descr="waiting on code owner review">
            <a:extLst>
              <a:ext uri="{FF2B5EF4-FFF2-40B4-BE49-F238E27FC236}">
                <a16:creationId xmlns:a16="http://schemas.microsoft.com/office/drawing/2014/main" id="{EA7A02DC-FF70-B2C0-264C-3FCC381B1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983" y="2055813"/>
            <a:ext cx="5757834" cy="253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129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Custom Measures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Created using </a:t>
            </a:r>
            <a:r>
              <a:rPr lang="en-US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SonarSource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/sonar-plugin-</a:t>
            </a:r>
            <a:r>
              <a:rPr lang="en-US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CABL already uses this, so it can be done in the same code base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At the start of any project…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“How do we measure success?”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next question should be: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“Is this something that can be reported by SonarQube?"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A278D2-6FC8-2688-F7A8-F88FEC99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C1C3B-2372-99F8-F083-B34AADEA8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505686-A36B-5789-000E-8773D59312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799" y="698491"/>
            <a:ext cx="5930897" cy="547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42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56" y="2216332"/>
            <a:ext cx="10515600" cy="205957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Communication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1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Team Communication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Repo provides a wiki/release history</a:t>
            </a:r>
          </a:p>
          <a:p>
            <a:r>
              <a:rPr lang="en-US" dirty="0">
                <a:solidFill>
                  <a:schemeClr val="bg1"/>
                </a:solidFill>
              </a:rPr>
              <a:t>Incident Evaluation Process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Can new rules prevent ‘X’?</a:t>
            </a:r>
          </a:p>
          <a:p>
            <a:r>
              <a:rPr lang="en-US" dirty="0">
                <a:solidFill>
                  <a:schemeClr val="bg1"/>
                </a:solidFill>
              </a:rPr>
              <a:t>Issues provide searchable information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Reduce duplicative conversations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BD9890-4A1D-B940-4BBD-608F7EF5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86504-5940-A091-D461-38CDB3751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8327FC-F9D5-FB18-CF37-BA935D087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0523" y="1649070"/>
            <a:ext cx="5740162" cy="407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8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F55CB4-478F-E2DC-CFB5-3CF61CF59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D1C05-F8AB-3852-A720-B8D859D6C5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5073" y="1690688"/>
            <a:ext cx="561349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I currently live in </a:t>
            </a:r>
            <a:r>
              <a:rPr lang="en-US" b="1" dirty="0">
                <a:solidFill>
                  <a:schemeClr val="bg1"/>
                </a:solidFill>
              </a:rPr>
              <a:t>Tampa, FL</a:t>
            </a:r>
          </a:p>
          <a:p>
            <a:r>
              <a:rPr lang="en-US" dirty="0">
                <a:solidFill>
                  <a:schemeClr val="bg1"/>
                </a:solidFill>
              </a:rPr>
              <a:t>Originally from </a:t>
            </a:r>
            <a:r>
              <a:rPr lang="en-US" b="1" dirty="0">
                <a:solidFill>
                  <a:schemeClr val="bg1"/>
                </a:solidFill>
              </a:rPr>
              <a:t>Bethlehem, PA</a:t>
            </a:r>
          </a:p>
          <a:p>
            <a:r>
              <a:rPr lang="en-US" dirty="0">
                <a:solidFill>
                  <a:schemeClr val="bg1"/>
                </a:solidFill>
              </a:rPr>
              <a:t>I’ve been writing code my whole life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Professionally since 2010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First used </a:t>
            </a:r>
            <a:r>
              <a:rPr lang="en-US" dirty="0" err="1">
                <a:solidFill>
                  <a:schemeClr val="bg1"/>
                </a:solidFill>
              </a:rPr>
              <a:t>OpenEdge</a:t>
            </a:r>
            <a:r>
              <a:rPr lang="en-US" dirty="0">
                <a:solidFill>
                  <a:schemeClr val="bg1"/>
                </a:solidFill>
              </a:rPr>
              <a:t> in 2010</a:t>
            </a:r>
          </a:p>
          <a:p>
            <a:r>
              <a:rPr lang="en-US" dirty="0">
                <a:solidFill>
                  <a:schemeClr val="bg1"/>
                </a:solidFill>
              </a:rPr>
              <a:t>Started my career in ERP @ Apprise Software</a:t>
            </a:r>
          </a:p>
          <a:p>
            <a:r>
              <a:rPr lang="en-US" dirty="0">
                <a:solidFill>
                  <a:schemeClr val="bg1"/>
                </a:solidFill>
              </a:rPr>
              <a:t>Currently work for Rocket Mortgage as a Staff Software Engineer</a:t>
            </a:r>
          </a:p>
          <a:p>
            <a:r>
              <a:rPr lang="en-US" dirty="0">
                <a:solidFill>
                  <a:schemeClr val="bg1"/>
                </a:solidFill>
              </a:rPr>
              <a:t>I have two dogs: </a:t>
            </a:r>
            <a:r>
              <a:rPr lang="en-US" b="1" dirty="0">
                <a:solidFill>
                  <a:schemeClr val="bg1"/>
                </a:solidFill>
              </a:rPr>
              <a:t>Maia and Lily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C52D5E-2632-1FC6-A681-08191B7DD2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9" t="31329" r="15630" b="23636"/>
          <a:stretch/>
        </p:blipFill>
        <p:spPr bwMode="auto">
          <a:xfrm>
            <a:off x="7206762" y="133733"/>
            <a:ext cx="3867588" cy="295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7DC68CC-809E-D7EC-5D6D-D7214740D9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7" t="19010" r="1429" b="22017"/>
          <a:stretch/>
        </p:blipFill>
        <p:spPr bwMode="auto">
          <a:xfrm>
            <a:off x="7206762" y="3207372"/>
            <a:ext cx="3867588" cy="317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06E4AD6-507A-F7EF-D7CA-E8C25C5E4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1585516-C325-5CA7-2528-94C05978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44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Coding Standards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Meet each week</a:t>
            </a:r>
          </a:p>
          <a:p>
            <a:r>
              <a:rPr lang="en-US" dirty="0">
                <a:solidFill>
                  <a:schemeClr val="bg1"/>
                </a:solidFill>
              </a:rPr>
              <a:t>No gatekeeping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all are invited</a:t>
            </a:r>
          </a:p>
          <a:p>
            <a:r>
              <a:rPr lang="en-US" dirty="0">
                <a:solidFill>
                  <a:schemeClr val="bg1"/>
                </a:solidFill>
              </a:rPr>
              <a:t>“Can it be automated?”</a:t>
            </a:r>
          </a:p>
          <a:p>
            <a:r>
              <a:rPr lang="en-US" dirty="0">
                <a:solidFill>
                  <a:schemeClr val="bg1"/>
                </a:solidFill>
              </a:rPr>
              <a:t>New hires can quickly become familiar with rules/style/best practices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 fear of “breaking something”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E7D509-8849-EC20-8570-DDB4D19D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3EBE7-B932-70AB-AF90-075EBB3A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20</a:t>
            </a:fld>
            <a:endParaRPr lang="en-US"/>
          </a:p>
        </p:txBody>
      </p:sp>
      <p:pic>
        <p:nvPicPr>
          <p:cNvPr id="2050" name="Picture 2" descr="Free Photo Of People Holding Each Other's Hands Stock Photo">
            <a:extLst>
              <a:ext uri="{FF2B5EF4-FFF2-40B4-BE49-F238E27FC236}">
                <a16:creationId xmlns:a16="http://schemas.microsoft.com/office/drawing/2014/main" id="{46A9EEC5-D7B8-72EC-CFF9-FDFB9E3D7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662" y="956684"/>
            <a:ext cx="3250323" cy="486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686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4311"/>
            <a:ext cx="10515600" cy="14913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Everyone dislikes pedantic people but no one dislikes pedantic robots.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D88D-40F0-5063-2C7D-A09241918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417AC-05AF-9C14-9D7B-A2351FCA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36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Code Review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Meet each week</a:t>
            </a:r>
          </a:p>
          <a:p>
            <a:r>
              <a:rPr lang="en-US" dirty="0">
                <a:solidFill>
                  <a:schemeClr val="bg1"/>
                </a:solidFill>
              </a:rPr>
              <a:t>No gatekeeping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all are invited</a:t>
            </a:r>
          </a:p>
          <a:p>
            <a:r>
              <a:rPr lang="en-US" dirty="0">
                <a:solidFill>
                  <a:schemeClr val="bg1"/>
                </a:solidFill>
              </a:rPr>
              <a:t>“Can it be automated?”</a:t>
            </a:r>
          </a:p>
          <a:p>
            <a:r>
              <a:rPr lang="en-US" dirty="0">
                <a:solidFill>
                  <a:schemeClr val="bg1"/>
                </a:solidFill>
              </a:rPr>
              <a:t>New hires can quickly become familiar with rules/style/best practices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 fear of “breaking something”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E7D509-8849-EC20-8570-DDB4D19D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3EBE7-B932-70AB-AF90-075EBB3A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FDDB06-CF87-6AD0-548C-7D6ECF4F7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592254"/>
            <a:ext cx="5900252" cy="346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866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Code Review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E7D509-8849-EC20-8570-DDB4D19D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3EBE7-B932-70AB-AF90-075EBB3A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23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65ECF8-E752-D229-100A-012106732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083" y="1485896"/>
            <a:ext cx="8095833" cy="454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00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Code Review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E7D509-8849-EC20-8570-DDB4D19D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3EBE7-B932-70AB-AF90-075EBB3A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65ECF8-E752-D229-100A-012106732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083" y="1485896"/>
            <a:ext cx="8095833" cy="4544317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9F7FDB-EF03-9C69-62D6-B8EDDBC8F91E}"/>
              </a:ext>
            </a:extLst>
          </p:cNvPr>
          <p:cNvCxnSpPr>
            <a:cxnSpLocks/>
          </p:cNvCxnSpPr>
          <p:nvPr/>
        </p:nvCxnSpPr>
        <p:spPr>
          <a:xfrm flipH="1">
            <a:off x="9074331" y="2464526"/>
            <a:ext cx="1798320" cy="267111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641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56" y="2216332"/>
            <a:ext cx="10515600" cy="205957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The Big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45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Success</a:t>
            </a:r>
            <a:r>
              <a:rPr lang="en-US" b="1" baseline="0" dirty="0">
                <a:solidFill>
                  <a:schemeClr val="bg1"/>
                </a:solidFill>
                <a:latin typeface="+mn-lt"/>
              </a:rPr>
              <a:t> Stories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recently deployed story deleted session cache for long running job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It won’t happen again!</a:t>
            </a:r>
          </a:p>
          <a:p>
            <a:r>
              <a:rPr lang="en-US" dirty="0">
                <a:solidFill>
                  <a:schemeClr val="bg1"/>
                </a:solidFill>
              </a:rPr>
              <a:t>Audit Concerns</a:t>
            </a:r>
          </a:p>
          <a:p>
            <a:r>
              <a:rPr lang="en-US" dirty="0">
                <a:solidFill>
                  <a:schemeClr val="bg1"/>
                </a:solidFill>
              </a:rPr>
              <a:t>Common Index Problems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Detect specific index/field/table combination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92C60E-20D3-D10A-F8FA-9CD5E1C1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259EA-BAD3-AB9D-BB19-FD4809E2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ACFC62-B33C-8510-4FCA-DF1A1FBAD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851" y="2764953"/>
            <a:ext cx="4463260" cy="132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42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Success</a:t>
            </a:r>
            <a:r>
              <a:rPr lang="en-US" b="1" baseline="0" dirty="0">
                <a:solidFill>
                  <a:schemeClr val="bg1"/>
                </a:solidFill>
                <a:latin typeface="+mn-lt"/>
              </a:rPr>
              <a:t> Stories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Log File Analysis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Where are we seeing issues?</a:t>
            </a:r>
          </a:p>
          <a:p>
            <a:r>
              <a:rPr lang="en-US" dirty="0">
                <a:solidFill>
                  <a:schemeClr val="bg1"/>
                </a:solidFill>
              </a:rPr>
              <a:t>Performance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Lack of cache in loops</a:t>
            </a:r>
          </a:p>
          <a:p>
            <a:r>
              <a:rPr lang="en-US" dirty="0">
                <a:solidFill>
                  <a:schemeClr val="bg1"/>
                </a:solidFill>
              </a:rPr>
              <a:t>Vendor Switch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Deprecate methods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0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92C60E-20D3-D10A-F8FA-9CD5E1C18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259EA-BAD3-AB9D-BB19-FD4809E2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27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9D582A-1A60-5D4B-6096-1FB8DD20A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243" y="878851"/>
            <a:ext cx="5521808" cy="510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018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Summary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SonarQube is a great way to understand your code and put an end to bad practices</a:t>
            </a:r>
          </a:p>
          <a:p>
            <a:r>
              <a:rPr lang="en-US" dirty="0">
                <a:solidFill>
                  <a:schemeClr val="bg1"/>
                </a:solidFill>
              </a:rPr>
              <a:t>Custom rules can improve communication, assist in decision making, and improve code quality</a:t>
            </a:r>
          </a:p>
          <a:p>
            <a:r>
              <a:rPr lang="en-US" dirty="0">
                <a:solidFill>
                  <a:schemeClr val="bg1"/>
                </a:solidFill>
              </a:rPr>
              <a:t>Success is incremental and derived from avenues of attack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D88D-40F0-5063-2C7D-A09241918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417AC-05AF-9C14-9D7B-A2351FCA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28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3908380-59F2-9AE6-2637-D9C01610E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730" y="686820"/>
            <a:ext cx="4441488" cy="521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647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Other</a:t>
            </a:r>
            <a:r>
              <a:rPr lang="en-US" b="1" baseline="0" dirty="0">
                <a:solidFill>
                  <a:schemeClr val="bg1"/>
                </a:solidFill>
                <a:latin typeface="+mn-lt"/>
              </a:rPr>
              <a:t> Sessions of Interest</a:t>
            </a:r>
            <a:endParaRPr lang="en-US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VSCode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Me, Thursday 16:30-17:30</a:t>
            </a:r>
          </a:p>
          <a:p>
            <a:r>
              <a:rPr lang="en-US" dirty="0">
                <a:solidFill>
                  <a:schemeClr val="bg1"/>
                </a:solidFill>
              </a:rPr>
              <a:t>OE Build Pipelines w/ Docker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Me, Friday 11:45-12:45</a:t>
            </a:r>
          </a:p>
          <a:p>
            <a:r>
              <a:rPr lang="en-US" dirty="0">
                <a:solidFill>
                  <a:schemeClr val="bg1"/>
                </a:solidFill>
              </a:rPr>
              <a:t>Modernizing build process for </a:t>
            </a:r>
            <a:r>
              <a:rPr lang="en-US" dirty="0" err="1">
                <a:solidFill>
                  <a:schemeClr val="bg1"/>
                </a:solidFill>
              </a:rPr>
              <a:t>OpenEdge</a:t>
            </a:r>
            <a:r>
              <a:rPr lang="en-US" dirty="0">
                <a:solidFill>
                  <a:schemeClr val="bg1"/>
                </a:solidFill>
              </a:rPr>
              <a:t> applications using Gradle and </a:t>
            </a:r>
            <a:r>
              <a:rPr lang="en-US" dirty="0" err="1">
                <a:solidFill>
                  <a:schemeClr val="bg1"/>
                </a:solidFill>
              </a:rPr>
              <a:t>OpenEdge</a:t>
            </a:r>
            <a:r>
              <a:rPr lang="en-US" dirty="0">
                <a:solidFill>
                  <a:schemeClr val="bg1"/>
                </a:solidFill>
              </a:rPr>
              <a:t> DevOps Framework (OEDF)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Workshop – Thursday 09:00-12:30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D88D-40F0-5063-2C7D-A09241918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417AC-05AF-9C14-9D7B-A2351FCA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29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CDDC60-7D77-59C6-1A39-C8198BFF4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387" y="1652803"/>
            <a:ext cx="5395513" cy="445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7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What is “Shift Left”</a:t>
            </a:r>
          </a:p>
          <a:p>
            <a:r>
              <a:rPr lang="en-US" dirty="0">
                <a:solidFill>
                  <a:schemeClr val="bg1"/>
                </a:solidFill>
              </a:rPr>
              <a:t>What is SonarQube/</a:t>
            </a:r>
            <a:r>
              <a:rPr lang="en-US" dirty="0" err="1">
                <a:solidFill>
                  <a:schemeClr val="bg1"/>
                </a:solidFill>
              </a:rPr>
              <a:t>SonarLint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  <a:p>
            <a:r>
              <a:rPr lang="en-US" dirty="0">
                <a:solidFill>
                  <a:schemeClr val="bg1"/>
                </a:solidFill>
              </a:rPr>
              <a:t>Rules We’ve Created</a:t>
            </a:r>
          </a:p>
          <a:p>
            <a:r>
              <a:rPr lang="en-US" dirty="0">
                <a:solidFill>
                  <a:schemeClr val="bg1"/>
                </a:solidFill>
              </a:rPr>
              <a:t>Leveraging Data</a:t>
            </a:r>
          </a:p>
          <a:p>
            <a:r>
              <a:rPr lang="en-US" dirty="0">
                <a:solidFill>
                  <a:schemeClr val="bg1"/>
                </a:solidFill>
              </a:rPr>
              <a:t>Sonar Measures</a:t>
            </a:r>
          </a:p>
          <a:p>
            <a:r>
              <a:rPr lang="en-US" dirty="0">
                <a:solidFill>
                  <a:schemeClr val="bg1"/>
                </a:solidFill>
              </a:rPr>
              <a:t>Team Communication</a:t>
            </a:r>
          </a:p>
          <a:p>
            <a:r>
              <a:rPr lang="en-US" dirty="0">
                <a:solidFill>
                  <a:schemeClr val="bg1"/>
                </a:solidFill>
              </a:rPr>
              <a:t>Coding Standards</a:t>
            </a:r>
          </a:p>
          <a:p>
            <a:r>
              <a:rPr lang="en-US" dirty="0">
                <a:solidFill>
                  <a:schemeClr val="bg1"/>
                </a:solidFill>
              </a:rPr>
              <a:t>Success Stories</a:t>
            </a:r>
          </a:p>
          <a:p>
            <a:r>
              <a:rPr lang="en-US" dirty="0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8B0BD-1FEE-6D0D-5D57-CCDCCEBBE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2BF5C-390B-7190-70E1-647E44F00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C59331-0384-CCA5-077D-C55A84BE7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908" y="1213698"/>
            <a:ext cx="4593892" cy="443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889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Thank you!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D88D-40F0-5063-2C7D-A09241918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417AC-05AF-9C14-9D7B-A2351FCAD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30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5AC6C0-D5D2-37C1-C4F1-74C05BF03F2E}"/>
              </a:ext>
            </a:extLst>
          </p:cNvPr>
          <p:cNvSpPr txBox="1"/>
          <p:nvPr/>
        </p:nvSpPr>
        <p:spPr>
          <a:xfrm>
            <a:off x="2322118" y="2967334"/>
            <a:ext cx="75477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I hope you enjoyed this session.</a:t>
            </a:r>
          </a:p>
          <a:p>
            <a:pPr algn="ctr"/>
            <a:endParaRPr lang="en-US" sz="36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46552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Session Expectations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700154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Audience: Everyone involved in the SDLC</a:t>
            </a:r>
          </a:p>
          <a:p>
            <a:r>
              <a:rPr lang="en-US" dirty="0">
                <a:solidFill>
                  <a:schemeClr val="bg1"/>
                </a:solidFill>
              </a:rPr>
              <a:t>Less technical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Sorry, no live demo today</a:t>
            </a:r>
          </a:p>
          <a:p>
            <a:r>
              <a:rPr lang="en-US" dirty="0">
                <a:solidFill>
                  <a:schemeClr val="bg1"/>
                </a:solidFill>
              </a:rPr>
              <a:t>GitHub Repo</a:t>
            </a:r>
          </a:p>
          <a:p>
            <a:pPr lvl="1"/>
            <a:r>
              <a:rPr lang="en-US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kenherring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/pug-rules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Learn Concepts to Improve Team Development</a:t>
            </a:r>
          </a:p>
          <a:p>
            <a:r>
              <a:rPr lang="en-US" dirty="0">
                <a:solidFill>
                  <a:schemeClr val="bg1"/>
                </a:solidFill>
              </a:rPr>
              <a:t>Takeaway: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Value of Incremental Change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8B0BD-1FEE-6D0D-5D57-CCDCCEBBE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2BF5C-390B-7190-70E1-647E44F00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91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156" y="2216332"/>
            <a:ext cx="10515600" cy="2059577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n-lt"/>
              </a:rPr>
              <a:t>Tools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34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F8F56-E316-55DF-6CE7-997FB44D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What is “Shift Left”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BEEDD8-E924-4282-0E45-B84FB24DB8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5813"/>
            <a:ext cx="5181600" cy="4121150"/>
          </a:xfrm>
        </p:spPr>
        <p:txBody>
          <a:bodyPr>
            <a:normAutofit/>
          </a:bodyPr>
          <a:lstStyle/>
          <a:p>
            <a:pPr>
              <a:spcAft>
                <a:spcPts val="2400"/>
              </a:spcAft>
            </a:pPr>
            <a:r>
              <a:rPr lang="en-US" sz="2000" b="0" i="0" dirty="0">
                <a:solidFill>
                  <a:schemeClr val="bg1"/>
                </a:solidFill>
                <a:effectLst/>
                <a:latin typeface="Open Sans" panose="020F0502020204030204" pitchFamily="34" charset="0"/>
              </a:rPr>
              <a:t>Shift left is the practice of moving testing activities to the left of a project timeline</a:t>
            </a:r>
          </a:p>
          <a:p>
            <a:pPr>
              <a:spcAft>
                <a:spcPts val="180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F0502020204030204" pitchFamily="34" charset="0"/>
              </a:rPr>
              <a:t>Early feedback in the SDLC* provides more opportunities to increase code quality</a:t>
            </a:r>
          </a:p>
          <a:p>
            <a:r>
              <a:rPr lang="en-US" sz="2000" dirty="0">
                <a:solidFill>
                  <a:schemeClr val="bg1"/>
                </a:solidFill>
              </a:rPr>
              <a:t>Feedback in your IDE is the first opportunity to understand what impact a code change may have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* SDLC – Software Development Life(c)</a:t>
            </a:r>
            <a:r>
              <a:rPr lang="en-US" sz="1400" dirty="0" err="1">
                <a:solidFill>
                  <a:schemeClr val="bg1"/>
                </a:solidFill>
              </a:rPr>
              <a:t>yle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8BDC931D-051F-1861-E916-E044C416E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Ken Herring 2023-09-20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169D59D-4C1D-DEB5-1098-3F5B2D85B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 descr="Free Road Construction Stock Photo">
            <a:extLst>
              <a:ext uri="{FF2B5EF4-FFF2-40B4-BE49-F238E27FC236}">
                <a16:creationId xmlns:a16="http://schemas.microsoft.com/office/drawing/2014/main" id="{A8B2608C-B69D-6E24-7BD3-E584CFC7F0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2"/>
          <a:stretch/>
        </p:blipFill>
        <p:spPr bwMode="auto">
          <a:xfrm>
            <a:off x="6645204" y="1517977"/>
            <a:ext cx="4798759" cy="351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65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What</a:t>
            </a:r>
            <a:r>
              <a:rPr lang="en-US" b="1" baseline="0" dirty="0">
                <a:solidFill>
                  <a:schemeClr val="bg1"/>
                </a:solidFill>
                <a:latin typeface="+mn-lt"/>
              </a:rPr>
              <a:t> is SonarQub</a:t>
            </a:r>
            <a:r>
              <a:rPr lang="en-US" b="1" dirty="0">
                <a:solidFill>
                  <a:schemeClr val="bg1"/>
                </a:solidFill>
                <a:latin typeface="+mn-lt"/>
              </a:rPr>
              <a:t>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SonarQube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Source code analysis tool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Linting, but cooler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“Clean as you Code”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Available via Docker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Test out ideas with little cost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Develop locally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Automate all the things!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Important component of PR checks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Sonar scan results on pull requests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6CEFB7-117A-0405-778C-D661150B5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45532-5F74-9FE1-5078-B3E36BB1E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7</a:t>
            </a:fld>
            <a:endParaRPr lang="en-US"/>
          </a:p>
        </p:txBody>
      </p:sp>
      <p:pic>
        <p:nvPicPr>
          <p:cNvPr id="1028" name="Picture 4" descr="Tactics &amp; Practice #8: Automate All The Things! - Aksioma">
            <a:extLst>
              <a:ext uri="{FF2B5EF4-FFF2-40B4-BE49-F238E27FC236}">
                <a16:creationId xmlns:a16="http://schemas.microsoft.com/office/drawing/2014/main" id="{A32B327D-6EE9-0903-651A-CC84BE878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239" y="2498270"/>
            <a:ext cx="5033322" cy="305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047614-32FF-2550-F580-79E793E8E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5130" y="907905"/>
            <a:ext cx="3777442" cy="118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50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What is </a:t>
            </a:r>
            <a:r>
              <a:rPr lang="en-US" b="1" dirty="0" err="1">
                <a:solidFill>
                  <a:schemeClr val="bg1"/>
                </a:solidFill>
                <a:latin typeface="+mn-lt"/>
              </a:rPr>
              <a:t>SonarLint</a:t>
            </a:r>
            <a:r>
              <a:rPr lang="en-US" b="1" dirty="0">
                <a:solidFill>
                  <a:schemeClr val="bg1"/>
                </a:solidFill>
                <a:latin typeface="+mn-lt"/>
              </a:rPr>
              <a:t>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See sonar issues directly in your IDE</a:t>
            </a:r>
          </a:p>
          <a:p>
            <a:r>
              <a:rPr lang="en-US" dirty="0">
                <a:solidFill>
                  <a:schemeClr val="bg1"/>
                </a:solidFill>
              </a:rPr>
              <a:t>Get feedback as you type</a:t>
            </a:r>
          </a:p>
          <a:p>
            <a:r>
              <a:rPr lang="en-US" dirty="0">
                <a:solidFill>
                  <a:schemeClr val="bg1"/>
                </a:solidFill>
              </a:rPr>
              <a:t>Compatible with Progress Developer Studio</a:t>
            </a:r>
          </a:p>
          <a:p>
            <a:r>
              <a:rPr lang="en-US" dirty="0">
                <a:solidFill>
                  <a:schemeClr val="bg1"/>
                </a:solidFill>
              </a:rPr>
              <a:t>Compatible with </a:t>
            </a:r>
            <a:r>
              <a:rPr lang="en-US" dirty="0" err="1">
                <a:solidFill>
                  <a:schemeClr val="bg1"/>
                </a:solidFill>
              </a:rPr>
              <a:t>VSCode</a:t>
            </a:r>
            <a:r>
              <a:rPr lang="en-US" dirty="0">
                <a:solidFill>
                  <a:schemeClr val="bg1"/>
                </a:solidFill>
              </a:rPr>
              <a:t>, but not for custom rules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Functionality to be added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207369-7EB5-C738-EF04-615A33833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855" y="2389386"/>
            <a:ext cx="4844270" cy="20792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589C34-C449-F48D-2C96-801ADA771B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043" y="585527"/>
            <a:ext cx="3744784" cy="128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4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">
            <a:extLst>
              <a:ext uri="{FF2B5EF4-FFF2-40B4-BE49-F238E27FC236}">
                <a16:creationId xmlns:a16="http://schemas.microsoft.com/office/drawing/2014/main" id="{8BB3082D-42C8-40DA-26F3-32B062977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44087" y="0"/>
            <a:ext cx="1233608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dirty="0"/>
          </a:p>
        </p:txBody>
      </p:sp>
      <p:pic>
        <p:nvPicPr>
          <p:cNvPr id="6" name="Grafik 19" descr="Ein Bild, das Text, Schrift, Grafiken, Logo enthält.&#10;&#10;Automatisch generierte Beschreibung">
            <a:extLst>
              <a:ext uri="{FF2B5EF4-FFF2-40B4-BE49-F238E27FC236}">
                <a16:creationId xmlns:a16="http://schemas.microsoft.com/office/drawing/2014/main" id="{10209FD1-0FDA-1A0C-A50A-414C4A8A38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96" y="6109966"/>
            <a:ext cx="934216" cy="548709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BCF954E-A9A7-406E-2BC0-6BC4779B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+mn-lt"/>
              </a:rPr>
              <a:t>What is CABL?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FE1B07-A21D-920C-7022-317CB43AD9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>
                <a:solidFill>
                  <a:schemeClr val="bg1"/>
                </a:solidFill>
              </a:rPr>
              <a:t>Code Analyzer for ABL in SonarQube</a:t>
            </a:r>
          </a:p>
          <a:p>
            <a:r>
              <a:rPr lang="de-DE" dirty="0">
                <a:solidFill>
                  <a:schemeClr val="bg1"/>
                </a:solidFill>
              </a:rPr>
              <a:t>Provided by Riverside-Software</a:t>
            </a:r>
          </a:p>
          <a:p>
            <a:pPr lvl="1"/>
            <a:r>
              <a:rPr lang="de-DE" dirty="0">
                <a:solidFill>
                  <a:schemeClr val="bg1"/>
                </a:solidFill>
              </a:rPr>
              <a:t>No relation to me, just a user!</a:t>
            </a:r>
          </a:p>
          <a:p>
            <a:r>
              <a:rPr lang="de-DE" dirty="0">
                <a:solidFill>
                  <a:schemeClr val="bg1"/>
                </a:solidFill>
              </a:rPr>
              <a:t>Open Source</a:t>
            </a:r>
          </a:p>
          <a:p>
            <a:r>
              <a:rPr lang="de-DE" dirty="0">
                <a:solidFill>
                  <a:schemeClr val="bg1"/>
                </a:solidFill>
              </a:rPr>
              <a:t>GitHub:</a:t>
            </a:r>
          </a:p>
          <a:p>
            <a:pPr lvl="1"/>
            <a:r>
              <a:rPr lang="de-DE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Riverside-Software/sonar-openedge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The concepts in this session are not reliant on CABL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10FC41-89AA-A077-147A-5D81FA24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Ken Herring 2023-09-20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F166A-2741-DF1A-022E-7960D98B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F7DA3-E473-47C0-AFDA-5326CFEE9C68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207369-7EB5-C738-EF04-615A33833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855" y="2389386"/>
            <a:ext cx="4844270" cy="207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29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shade val="30000"/>
                <a:satMod val="115000"/>
              </a:schemeClr>
            </a:gs>
            <a:gs pos="50000">
              <a:schemeClr val="accent1">
                <a:shade val="67500"/>
                <a:satMod val="115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lin ang="10800000" scaled="1"/>
          <a:tileRect/>
        </a:gradFill>
      </a:spPr>
      <a:bodyPr rtlCol="0" anchor="ctr"/>
      <a:lstStyle>
        <a:defPPr algn="ctr">
          <a:defRPr sz="2800"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954</Words>
  <Application>Microsoft Office PowerPoint</Application>
  <PresentationFormat>Widescreen</PresentationFormat>
  <Paragraphs>233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Open Sans</vt:lpstr>
      <vt:lpstr>Office Theme</vt:lpstr>
      <vt:lpstr>Custom Sonar Rules and Measures</vt:lpstr>
      <vt:lpstr>About Me</vt:lpstr>
      <vt:lpstr>Agenda</vt:lpstr>
      <vt:lpstr>Session Expectations</vt:lpstr>
      <vt:lpstr>Tools</vt:lpstr>
      <vt:lpstr>What is “Shift Left”</vt:lpstr>
      <vt:lpstr>What is SonarQube?</vt:lpstr>
      <vt:lpstr>What is SonarLint?</vt:lpstr>
      <vt:lpstr>What is CABL?</vt:lpstr>
      <vt:lpstr>Proven Use Cases</vt:lpstr>
      <vt:lpstr>Rules We’ve Created</vt:lpstr>
      <vt:lpstr>Rules We’ve Created - Themes</vt:lpstr>
      <vt:lpstr>Leveraging Data</vt:lpstr>
      <vt:lpstr>Measures</vt:lpstr>
      <vt:lpstr>Measures</vt:lpstr>
      <vt:lpstr>Custom Measures</vt:lpstr>
      <vt:lpstr>Custom Measures</vt:lpstr>
      <vt:lpstr>Communication</vt:lpstr>
      <vt:lpstr>Team Communication</vt:lpstr>
      <vt:lpstr>Coding Standards</vt:lpstr>
      <vt:lpstr>Everyone dislikes pedantic people but no one dislikes pedantic robots.</vt:lpstr>
      <vt:lpstr>Code Review</vt:lpstr>
      <vt:lpstr>Code Review</vt:lpstr>
      <vt:lpstr>Code Review</vt:lpstr>
      <vt:lpstr>The Big Picture</vt:lpstr>
      <vt:lpstr>Success Stories</vt:lpstr>
      <vt:lpstr>Success Stories</vt:lpstr>
      <vt:lpstr>Summary</vt:lpstr>
      <vt:lpstr>Other Sessions of Interest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Sonar Rules and Measures</dc:title>
  <dc:creator>Ken Herring</dc:creator>
  <cp:lastModifiedBy>Ken Herring</cp:lastModifiedBy>
  <cp:revision>15</cp:revision>
  <dcterms:created xsi:type="dcterms:W3CDTF">2023-09-18T07:55:13Z</dcterms:created>
  <dcterms:modified xsi:type="dcterms:W3CDTF">2023-09-20T08:33:35Z</dcterms:modified>
</cp:coreProperties>
</file>

<file path=docProps/thumbnail.jpeg>
</file>